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85" r:id="rId5"/>
    <p:sldId id="297" r:id="rId6"/>
    <p:sldId id="261" r:id="rId7"/>
    <p:sldId id="298" r:id="rId8"/>
    <p:sldId id="299" r:id="rId9"/>
    <p:sldId id="265" r:id="rId10"/>
    <p:sldId id="300" r:id="rId11"/>
    <p:sldId id="262" r:id="rId12"/>
    <p:sldId id="278" r:id="rId13"/>
    <p:sldId id="267" r:id="rId14"/>
    <p:sldId id="302" r:id="rId15"/>
    <p:sldId id="301" r:id="rId16"/>
    <p:sldId id="303" r:id="rId17"/>
    <p:sldId id="279" r:id="rId18"/>
    <p:sldId id="280" r:id="rId19"/>
    <p:sldId id="304" r:id="rId20"/>
    <p:sldId id="306" r:id="rId21"/>
    <p:sldId id="2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6" autoAdjust="0"/>
    <p:restoredTop sz="87887" autoAdjust="0"/>
  </p:normalViewPr>
  <p:slideViewPr>
    <p:cSldViewPr snapToGrid="0" showGuides="1">
      <p:cViewPr varScale="1">
        <p:scale>
          <a:sx n="62" d="100"/>
          <a:sy n="62" d="100"/>
        </p:scale>
        <p:origin x="34" y="23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12/17/2025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12/17/2025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337415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4D06C-F8F2-ABD1-8169-6B611DC0C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AA08-A111-CD2B-3DB7-405391E4D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C1CF2-35C0-7479-2E1F-26AB87EDECA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6D0549A-E1DC-CE7F-B79D-102ED69D1047}"/>
              </a:ext>
            </a:extLst>
          </p:cNvPr>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2312762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https://www.linkedin.com/in/gokul-madheshwaran-3b0336394/"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178595" y="2157665"/>
            <a:ext cx="8013405" cy="2552558"/>
          </a:xfrm>
          <a:noFill/>
        </p:spPr>
        <p:txBody>
          <a:bodyPr>
            <a:noAutofit/>
          </a:bodyPr>
          <a:lstStyle/>
          <a:p>
            <a:r>
              <a:rPr lang="en-US" sz="4400" dirty="0"/>
              <a:t>Automated</a:t>
            </a:r>
            <a:r>
              <a:rPr lang="en-US" sz="4400" dirty="0">
                <a:solidFill>
                  <a:schemeClr val="tx1"/>
                </a:solidFill>
              </a:rPr>
              <a:t> </a:t>
            </a:r>
            <a:r>
              <a:rPr lang="en-US" sz="4400" dirty="0"/>
              <a:t>Fish Health Monitoring for Aquaculture using Deep Learning</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8185297" y="5199321"/>
            <a:ext cx="4226441" cy="287080"/>
          </a:xfrm>
          <a:noFill/>
        </p:spPr>
        <p:txBody>
          <a:bodyPr>
            <a:noAutofit/>
          </a:bodyPr>
          <a:lstStyle/>
          <a:p>
            <a:r>
              <a:rPr lang="en-US" dirty="0"/>
              <a:t>- Gokul</a:t>
            </a:r>
          </a:p>
        </p:txBody>
      </p:sp>
    </p:spTree>
    <p:extLst>
      <p:ext uri="{BB962C8B-B14F-4D97-AF65-F5344CB8AC3E}">
        <p14:creationId xmlns:p14="http://schemas.microsoft.com/office/powerpoint/2010/main" val="137173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469656" y="-368151"/>
            <a:ext cx="10277856" cy="1655064"/>
          </a:xfrm>
          <a:noFill/>
        </p:spPr>
        <p:txBody>
          <a:bodyPr>
            <a:noAutofit/>
          </a:bodyPr>
          <a:lstStyle/>
          <a:p>
            <a:r>
              <a:rPr lang="en-US" dirty="0"/>
              <a:t>Convolutional Neural Network</a:t>
            </a:r>
          </a:p>
        </p:txBody>
      </p:sp>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pic>
        <p:nvPicPr>
          <p:cNvPr id="8" name="Picture 7" descr="A screenshot of a computer program&#10;&#10;AI-generated content may be incorrect.">
            <a:extLst>
              <a:ext uri="{FF2B5EF4-FFF2-40B4-BE49-F238E27FC236}">
                <a16:creationId xmlns:a16="http://schemas.microsoft.com/office/drawing/2014/main" id="{A48E7150-0C65-DE54-7A2A-FF841A4321DF}"/>
              </a:ext>
            </a:extLst>
          </p:cNvPr>
          <p:cNvPicPr>
            <a:picLocks noChangeAspect="1"/>
          </p:cNvPicPr>
          <p:nvPr/>
        </p:nvPicPr>
        <p:blipFill>
          <a:blip r:embed="rId2"/>
          <a:stretch>
            <a:fillRect/>
          </a:stretch>
        </p:blipFill>
        <p:spPr>
          <a:xfrm>
            <a:off x="437160" y="1414130"/>
            <a:ext cx="5857316" cy="4984489"/>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56F20184-E115-FFA5-6CA6-1A0348F14376}"/>
              </a:ext>
            </a:extLst>
          </p:cNvPr>
          <p:cNvPicPr>
            <a:picLocks noChangeAspect="1"/>
          </p:cNvPicPr>
          <p:nvPr/>
        </p:nvPicPr>
        <p:blipFill>
          <a:blip r:embed="rId3"/>
          <a:stretch>
            <a:fillRect/>
          </a:stretch>
        </p:blipFill>
        <p:spPr>
          <a:xfrm>
            <a:off x="5412198" y="2342872"/>
            <a:ext cx="6342642" cy="3064382"/>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FC9FC34D-099F-A2FF-BB18-189CA52B7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F7A79-288B-819B-19DD-CCA10E300E8E}"/>
              </a:ext>
            </a:extLst>
          </p:cNvPr>
          <p:cNvSpPr>
            <a:spLocks noGrp="1"/>
          </p:cNvSpPr>
          <p:nvPr>
            <p:ph type="title"/>
          </p:nvPr>
        </p:nvSpPr>
        <p:spPr>
          <a:xfrm>
            <a:off x="1036462" y="481014"/>
            <a:ext cx="4056534" cy="595636"/>
          </a:xfrm>
          <a:noFill/>
        </p:spPr>
        <p:txBody>
          <a:bodyPr anchor="ctr">
            <a:noAutofit/>
          </a:bodyPr>
          <a:lstStyle/>
          <a:p>
            <a:r>
              <a:rPr lang="en-US" dirty="0"/>
              <a:t>CNN Output</a:t>
            </a:r>
          </a:p>
        </p:txBody>
      </p:sp>
      <p:pic>
        <p:nvPicPr>
          <p:cNvPr id="5" name="Content Placeholder 4" descr="A fish swimming in water&#10;&#10;AI-generated content may be incorrect.">
            <a:extLst>
              <a:ext uri="{FF2B5EF4-FFF2-40B4-BE49-F238E27FC236}">
                <a16:creationId xmlns:a16="http://schemas.microsoft.com/office/drawing/2014/main" id="{4E15887E-DFD2-1677-5CE4-4D84B1A60D6F}"/>
              </a:ext>
            </a:extLst>
          </p:cNvPr>
          <p:cNvPicPr>
            <a:picLocks noGrp="1" noChangeAspect="1"/>
          </p:cNvPicPr>
          <p:nvPr>
            <p:ph idx="1"/>
          </p:nvPr>
        </p:nvPicPr>
        <p:blipFill>
          <a:blip r:embed="rId3"/>
          <a:srcRect l="-2084" t="-6064" r="17468" b="7384"/>
          <a:stretch>
            <a:fillRect/>
          </a:stretch>
        </p:blipFill>
        <p:spPr>
          <a:xfrm>
            <a:off x="403684" y="1076650"/>
            <a:ext cx="3553254" cy="2548293"/>
          </a:xfrm>
          <a:prstGeom prst="rect">
            <a:avLst/>
          </a:prstGeom>
          <a:noFill/>
        </p:spPr>
      </p:pic>
      <p:sp>
        <p:nvSpPr>
          <p:cNvPr id="9" name="Slide Number Placeholder 8">
            <a:extLst>
              <a:ext uri="{FF2B5EF4-FFF2-40B4-BE49-F238E27FC236}">
                <a16:creationId xmlns:a16="http://schemas.microsoft.com/office/drawing/2014/main" id="{D20A94F5-0718-3C4D-5157-A3843B9EA847}"/>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11</a:t>
            </a:fld>
            <a:endParaRPr lang="en-US" dirty="0"/>
          </a:p>
        </p:txBody>
      </p:sp>
      <p:pic>
        <p:nvPicPr>
          <p:cNvPr id="7" name="Picture 6" descr="A group of fish in water&#10;&#10;AI-generated content may be incorrect.">
            <a:extLst>
              <a:ext uri="{FF2B5EF4-FFF2-40B4-BE49-F238E27FC236}">
                <a16:creationId xmlns:a16="http://schemas.microsoft.com/office/drawing/2014/main" id="{94B5907D-AD76-B80D-877D-66366814F72A}"/>
              </a:ext>
            </a:extLst>
          </p:cNvPr>
          <p:cNvPicPr>
            <a:picLocks noChangeAspect="1"/>
          </p:cNvPicPr>
          <p:nvPr/>
        </p:nvPicPr>
        <p:blipFill>
          <a:blip r:embed="rId4"/>
          <a:stretch>
            <a:fillRect/>
          </a:stretch>
        </p:blipFill>
        <p:spPr>
          <a:xfrm>
            <a:off x="4098046" y="1279328"/>
            <a:ext cx="3350799" cy="2424921"/>
          </a:xfrm>
          <a:prstGeom prst="rect">
            <a:avLst/>
          </a:prstGeom>
        </p:spPr>
      </p:pic>
      <p:pic>
        <p:nvPicPr>
          <p:cNvPr id="12" name="Picture 11" descr="A group of fish in a muddy area&#10;&#10;AI-generated content may be incorrect.">
            <a:extLst>
              <a:ext uri="{FF2B5EF4-FFF2-40B4-BE49-F238E27FC236}">
                <a16:creationId xmlns:a16="http://schemas.microsoft.com/office/drawing/2014/main" id="{AE3A9E01-D155-CC77-D159-D53D2AB9A00C}"/>
              </a:ext>
            </a:extLst>
          </p:cNvPr>
          <p:cNvPicPr>
            <a:picLocks noChangeAspect="1"/>
          </p:cNvPicPr>
          <p:nvPr/>
        </p:nvPicPr>
        <p:blipFill>
          <a:blip r:embed="rId5"/>
          <a:stretch>
            <a:fillRect/>
          </a:stretch>
        </p:blipFill>
        <p:spPr>
          <a:xfrm>
            <a:off x="422027" y="3906927"/>
            <a:ext cx="3311306" cy="2422554"/>
          </a:xfrm>
          <a:prstGeom prst="rect">
            <a:avLst/>
          </a:prstGeom>
        </p:spPr>
      </p:pic>
      <p:pic>
        <p:nvPicPr>
          <p:cNvPr id="14" name="Picture 13" descr="Fish on the ground&#10;&#10;AI-generated content may be incorrect.">
            <a:extLst>
              <a:ext uri="{FF2B5EF4-FFF2-40B4-BE49-F238E27FC236}">
                <a16:creationId xmlns:a16="http://schemas.microsoft.com/office/drawing/2014/main" id="{F0C9B486-5162-4B04-A06E-E0C7749775FF}"/>
              </a:ext>
            </a:extLst>
          </p:cNvPr>
          <p:cNvPicPr>
            <a:picLocks noChangeAspect="1"/>
          </p:cNvPicPr>
          <p:nvPr/>
        </p:nvPicPr>
        <p:blipFill>
          <a:blip r:embed="rId6"/>
          <a:srcRect t="3469"/>
          <a:stretch>
            <a:fillRect/>
          </a:stretch>
        </p:blipFill>
        <p:spPr>
          <a:xfrm>
            <a:off x="4019928" y="3906927"/>
            <a:ext cx="3507037" cy="2422554"/>
          </a:xfrm>
          <a:prstGeom prst="rect">
            <a:avLst/>
          </a:prstGeom>
        </p:spPr>
      </p:pic>
      <p:pic>
        <p:nvPicPr>
          <p:cNvPr id="18" name="Picture 17" descr="A graph with blue and orange lines&#10;&#10;AI-generated content may be incorrect.">
            <a:extLst>
              <a:ext uri="{FF2B5EF4-FFF2-40B4-BE49-F238E27FC236}">
                <a16:creationId xmlns:a16="http://schemas.microsoft.com/office/drawing/2014/main" id="{5126F896-C21F-216A-7E44-CE6B4D947E5E}"/>
              </a:ext>
            </a:extLst>
          </p:cNvPr>
          <p:cNvPicPr>
            <a:picLocks noChangeAspect="1"/>
          </p:cNvPicPr>
          <p:nvPr/>
        </p:nvPicPr>
        <p:blipFill>
          <a:blip r:embed="rId7"/>
          <a:srcRect r="9250"/>
          <a:stretch>
            <a:fillRect/>
          </a:stretch>
        </p:blipFill>
        <p:spPr>
          <a:xfrm>
            <a:off x="7668073" y="1880393"/>
            <a:ext cx="4286361" cy="3097214"/>
          </a:xfrm>
          <a:prstGeom prst="rect">
            <a:avLst/>
          </a:prstGeom>
        </p:spPr>
      </p:pic>
      <p:sp>
        <p:nvSpPr>
          <p:cNvPr id="20" name="TextBox 19">
            <a:extLst>
              <a:ext uri="{FF2B5EF4-FFF2-40B4-BE49-F238E27FC236}">
                <a16:creationId xmlns:a16="http://schemas.microsoft.com/office/drawing/2014/main" id="{2DE4E809-E1ED-3E9A-6AEA-C4E77CB38757}"/>
              </a:ext>
            </a:extLst>
          </p:cNvPr>
          <p:cNvSpPr txBox="1"/>
          <p:nvPr/>
        </p:nvSpPr>
        <p:spPr>
          <a:xfrm>
            <a:off x="7854803" y="5046277"/>
            <a:ext cx="6097772" cy="369332"/>
          </a:xfrm>
          <a:prstGeom prst="rect">
            <a:avLst/>
          </a:prstGeom>
          <a:noFill/>
        </p:spPr>
        <p:txBody>
          <a:bodyPr wrap="square">
            <a:spAutoFit/>
          </a:bodyPr>
          <a:lstStyle/>
          <a:p>
            <a:r>
              <a:rPr lang="en-US" dirty="0"/>
              <a:t>Training Accuracy vs Validation Accuracy</a:t>
            </a:r>
          </a:p>
        </p:txBody>
      </p:sp>
    </p:spTree>
    <p:extLst>
      <p:ext uri="{BB962C8B-B14F-4D97-AF65-F5344CB8AC3E}">
        <p14:creationId xmlns:p14="http://schemas.microsoft.com/office/powerpoint/2010/main" val="79754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972A329E-7FB9-31AC-6FD0-8D7064B6E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FC5EE-2CB6-8094-7A92-A175C381564A}"/>
              </a:ext>
            </a:extLst>
          </p:cNvPr>
          <p:cNvSpPr>
            <a:spLocks noGrp="1"/>
          </p:cNvSpPr>
          <p:nvPr>
            <p:ph type="title"/>
          </p:nvPr>
        </p:nvSpPr>
        <p:spPr>
          <a:xfrm>
            <a:off x="469656" y="-368151"/>
            <a:ext cx="10277856" cy="1655064"/>
          </a:xfrm>
          <a:noFill/>
        </p:spPr>
        <p:txBody>
          <a:bodyPr>
            <a:noAutofit/>
          </a:bodyPr>
          <a:lstStyle/>
          <a:p>
            <a:r>
              <a:rPr lang="en-US" dirty="0"/>
              <a:t>MobileNetV2 Transfer Learning</a:t>
            </a:r>
          </a:p>
        </p:txBody>
      </p:sp>
      <p:sp>
        <p:nvSpPr>
          <p:cNvPr id="3" name="Slide Number Placeholder 2">
            <a:extLst>
              <a:ext uri="{FF2B5EF4-FFF2-40B4-BE49-F238E27FC236}">
                <a16:creationId xmlns:a16="http://schemas.microsoft.com/office/drawing/2014/main" id="{D2A7E7E7-C44D-096E-4D61-A33A0B1A8F22}"/>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pic>
        <p:nvPicPr>
          <p:cNvPr id="5" name="Picture 4" descr="A screen shot of a computer program&#10;&#10;AI-generated content may be incorrect.">
            <a:extLst>
              <a:ext uri="{FF2B5EF4-FFF2-40B4-BE49-F238E27FC236}">
                <a16:creationId xmlns:a16="http://schemas.microsoft.com/office/drawing/2014/main" id="{CFE65FE1-8CF8-65C5-D2CF-BE992219F652}"/>
              </a:ext>
            </a:extLst>
          </p:cNvPr>
          <p:cNvPicPr>
            <a:picLocks noChangeAspect="1"/>
          </p:cNvPicPr>
          <p:nvPr/>
        </p:nvPicPr>
        <p:blipFill>
          <a:blip r:embed="rId2"/>
          <a:stretch>
            <a:fillRect/>
          </a:stretch>
        </p:blipFill>
        <p:spPr>
          <a:xfrm>
            <a:off x="469656" y="1519319"/>
            <a:ext cx="5382639" cy="4833725"/>
          </a:xfrm>
          <a:prstGeom prst="rect">
            <a:avLst/>
          </a:prstGeom>
        </p:spPr>
      </p:pic>
      <p:pic>
        <p:nvPicPr>
          <p:cNvPr id="7" name="Picture 6" descr="A screenshot of a computer">
            <a:extLst>
              <a:ext uri="{FF2B5EF4-FFF2-40B4-BE49-F238E27FC236}">
                <a16:creationId xmlns:a16="http://schemas.microsoft.com/office/drawing/2014/main" id="{D5BB59DB-F6F2-A63A-E6FC-D7A7143A3DC1}"/>
              </a:ext>
            </a:extLst>
          </p:cNvPr>
          <p:cNvPicPr>
            <a:picLocks noChangeAspect="1"/>
          </p:cNvPicPr>
          <p:nvPr/>
        </p:nvPicPr>
        <p:blipFill>
          <a:blip r:embed="rId3"/>
          <a:stretch>
            <a:fillRect/>
          </a:stretch>
        </p:blipFill>
        <p:spPr>
          <a:xfrm>
            <a:off x="5235366" y="2297108"/>
            <a:ext cx="6486978" cy="2717614"/>
          </a:xfrm>
          <a:prstGeom prst="rect">
            <a:avLst/>
          </a:prstGeom>
        </p:spPr>
      </p:pic>
    </p:spTree>
    <p:extLst>
      <p:ext uri="{BB962C8B-B14F-4D97-AF65-F5344CB8AC3E}">
        <p14:creationId xmlns:p14="http://schemas.microsoft.com/office/powerpoint/2010/main" val="234134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a:extLst>
            <a:ext uri="{FF2B5EF4-FFF2-40B4-BE49-F238E27FC236}">
              <a16:creationId xmlns:a16="http://schemas.microsoft.com/office/drawing/2014/main" id="{62A8EBF4-5EBA-BA57-4CE2-3BAB98B07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EB0CB-5ECA-ED7B-D3FF-2C474C53D989}"/>
              </a:ext>
            </a:extLst>
          </p:cNvPr>
          <p:cNvSpPr>
            <a:spLocks noGrp="1"/>
          </p:cNvSpPr>
          <p:nvPr>
            <p:ph type="title"/>
          </p:nvPr>
        </p:nvSpPr>
        <p:spPr>
          <a:xfrm>
            <a:off x="808445" y="496973"/>
            <a:ext cx="5949129" cy="595636"/>
          </a:xfrm>
          <a:noFill/>
        </p:spPr>
        <p:txBody>
          <a:bodyPr anchor="ctr">
            <a:noAutofit/>
          </a:bodyPr>
          <a:lstStyle/>
          <a:p>
            <a:r>
              <a:rPr lang="en-US" dirty="0"/>
              <a:t>MobileNetV2 Output</a:t>
            </a:r>
          </a:p>
        </p:txBody>
      </p:sp>
      <p:sp>
        <p:nvSpPr>
          <p:cNvPr id="9" name="Slide Number Placeholder 8">
            <a:extLst>
              <a:ext uri="{FF2B5EF4-FFF2-40B4-BE49-F238E27FC236}">
                <a16:creationId xmlns:a16="http://schemas.microsoft.com/office/drawing/2014/main" id="{60228F9A-C2AA-1B9E-FE6E-2C7CD6EDBD7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pic>
        <p:nvPicPr>
          <p:cNvPr id="7" name="Picture 6" descr="A group of fish in water&#10;&#10;AI-generated content may be incorrect.">
            <a:extLst>
              <a:ext uri="{FF2B5EF4-FFF2-40B4-BE49-F238E27FC236}">
                <a16:creationId xmlns:a16="http://schemas.microsoft.com/office/drawing/2014/main" id="{FBEED7DB-BB2E-8255-030D-55A06EBFD6A3}"/>
              </a:ext>
            </a:extLst>
          </p:cNvPr>
          <p:cNvPicPr>
            <a:picLocks noChangeAspect="1"/>
          </p:cNvPicPr>
          <p:nvPr/>
        </p:nvPicPr>
        <p:blipFill>
          <a:blip r:embed="rId3"/>
          <a:stretch>
            <a:fillRect/>
          </a:stretch>
        </p:blipFill>
        <p:spPr>
          <a:xfrm>
            <a:off x="3957179" y="1269525"/>
            <a:ext cx="3464347" cy="2507094"/>
          </a:xfrm>
          <a:prstGeom prst="rect">
            <a:avLst/>
          </a:prstGeom>
        </p:spPr>
      </p:pic>
      <p:pic>
        <p:nvPicPr>
          <p:cNvPr id="12" name="Picture 11" descr="A group of fish in a muddy area&#10;&#10;AI-generated content may be incorrect.">
            <a:extLst>
              <a:ext uri="{FF2B5EF4-FFF2-40B4-BE49-F238E27FC236}">
                <a16:creationId xmlns:a16="http://schemas.microsoft.com/office/drawing/2014/main" id="{55DBA80F-E4BB-EA01-463F-67C72BE4157A}"/>
              </a:ext>
            </a:extLst>
          </p:cNvPr>
          <p:cNvPicPr>
            <a:picLocks noChangeAspect="1"/>
          </p:cNvPicPr>
          <p:nvPr/>
        </p:nvPicPr>
        <p:blipFill>
          <a:blip r:embed="rId4"/>
          <a:stretch>
            <a:fillRect/>
          </a:stretch>
        </p:blipFill>
        <p:spPr>
          <a:xfrm>
            <a:off x="434059" y="3890967"/>
            <a:ext cx="3348951" cy="2450095"/>
          </a:xfrm>
          <a:prstGeom prst="rect">
            <a:avLst/>
          </a:prstGeom>
        </p:spPr>
      </p:pic>
      <p:sp>
        <p:nvSpPr>
          <p:cNvPr id="20" name="TextBox 19">
            <a:extLst>
              <a:ext uri="{FF2B5EF4-FFF2-40B4-BE49-F238E27FC236}">
                <a16:creationId xmlns:a16="http://schemas.microsoft.com/office/drawing/2014/main" id="{57DEC4FB-D900-C10E-273A-663E7D553755}"/>
              </a:ext>
            </a:extLst>
          </p:cNvPr>
          <p:cNvSpPr txBox="1"/>
          <p:nvPr/>
        </p:nvSpPr>
        <p:spPr>
          <a:xfrm>
            <a:off x="7645373" y="5002343"/>
            <a:ext cx="6097772" cy="369332"/>
          </a:xfrm>
          <a:prstGeom prst="rect">
            <a:avLst/>
          </a:prstGeom>
          <a:noFill/>
        </p:spPr>
        <p:txBody>
          <a:bodyPr wrap="square">
            <a:spAutoFit/>
          </a:bodyPr>
          <a:lstStyle/>
          <a:p>
            <a:r>
              <a:rPr lang="en-US" dirty="0"/>
              <a:t>Training Accuracy vs Validation Accuracy</a:t>
            </a:r>
          </a:p>
        </p:txBody>
      </p:sp>
      <p:pic>
        <p:nvPicPr>
          <p:cNvPr id="8" name="Picture 7" descr="A fish swimming in the water&#10;&#10;AI-generated content may be incorrect.">
            <a:extLst>
              <a:ext uri="{FF2B5EF4-FFF2-40B4-BE49-F238E27FC236}">
                <a16:creationId xmlns:a16="http://schemas.microsoft.com/office/drawing/2014/main" id="{C5D05C3A-6AAA-1BAC-85BF-8FF52E971D23}"/>
              </a:ext>
            </a:extLst>
          </p:cNvPr>
          <p:cNvPicPr>
            <a:picLocks noChangeAspect="1"/>
          </p:cNvPicPr>
          <p:nvPr/>
        </p:nvPicPr>
        <p:blipFill>
          <a:blip r:embed="rId5"/>
          <a:stretch>
            <a:fillRect/>
          </a:stretch>
        </p:blipFill>
        <p:spPr>
          <a:xfrm>
            <a:off x="434059" y="1211070"/>
            <a:ext cx="3299273" cy="2561436"/>
          </a:xfrm>
          <a:prstGeom prst="rect">
            <a:avLst/>
          </a:prstGeom>
        </p:spPr>
      </p:pic>
      <p:pic>
        <p:nvPicPr>
          <p:cNvPr id="15" name="Picture 14" descr="A fish in the water&#10;&#10;AI-generated content may be incorrect.">
            <a:extLst>
              <a:ext uri="{FF2B5EF4-FFF2-40B4-BE49-F238E27FC236}">
                <a16:creationId xmlns:a16="http://schemas.microsoft.com/office/drawing/2014/main" id="{1307B06E-FA84-E029-C9FC-398642237C09}"/>
              </a:ext>
            </a:extLst>
          </p:cNvPr>
          <p:cNvPicPr>
            <a:picLocks noChangeAspect="1"/>
          </p:cNvPicPr>
          <p:nvPr/>
        </p:nvPicPr>
        <p:blipFill>
          <a:blip r:embed="rId6"/>
          <a:stretch>
            <a:fillRect/>
          </a:stretch>
        </p:blipFill>
        <p:spPr>
          <a:xfrm>
            <a:off x="3957179" y="3890967"/>
            <a:ext cx="3674804" cy="2470060"/>
          </a:xfrm>
          <a:prstGeom prst="rect">
            <a:avLst/>
          </a:prstGeom>
        </p:spPr>
      </p:pic>
      <p:pic>
        <p:nvPicPr>
          <p:cNvPr id="17" name="Picture 16" descr="A graph with orange lines&#10;&#10;AI-generated content may be incorrect.">
            <a:extLst>
              <a:ext uri="{FF2B5EF4-FFF2-40B4-BE49-F238E27FC236}">
                <a16:creationId xmlns:a16="http://schemas.microsoft.com/office/drawing/2014/main" id="{353C8199-BA4A-07E5-4B29-593BAE782196}"/>
              </a:ext>
            </a:extLst>
          </p:cNvPr>
          <p:cNvPicPr>
            <a:picLocks noChangeAspect="1"/>
          </p:cNvPicPr>
          <p:nvPr/>
        </p:nvPicPr>
        <p:blipFill>
          <a:blip r:embed="rId7"/>
          <a:srcRect r="10240"/>
          <a:stretch>
            <a:fillRect/>
          </a:stretch>
        </p:blipFill>
        <p:spPr>
          <a:xfrm>
            <a:off x="7645373" y="1811723"/>
            <a:ext cx="4147329" cy="3036724"/>
          </a:xfrm>
          <a:prstGeom prst="rect">
            <a:avLst/>
          </a:prstGeom>
        </p:spPr>
      </p:pic>
    </p:spTree>
    <p:extLst>
      <p:ext uri="{BB962C8B-B14F-4D97-AF65-F5344CB8AC3E}">
        <p14:creationId xmlns:p14="http://schemas.microsoft.com/office/powerpoint/2010/main" val="371369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08C82B-073D-26AD-CC4B-A025B74FC0F4}"/>
              </a:ext>
            </a:extLst>
          </p:cNvPr>
          <p:cNvGraphicFramePr>
            <a:graphicFrameLocks noGrp="1"/>
          </p:cNvGraphicFramePr>
          <p:nvPr>
            <p:extLst>
              <p:ext uri="{D42A27DB-BD31-4B8C-83A1-F6EECF244321}">
                <p14:modId xmlns:p14="http://schemas.microsoft.com/office/powerpoint/2010/main" val="2050109679"/>
              </p:ext>
            </p:extLst>
          </p:nvPr>
        </p:nvGraphicFramePr>
        <p:xfrm>
          <a:off x="1690579" y="2132271"/>
          <a:ext cx="9845747" cy="2207884"/>
        </p:xfrm>
        <a:graphic>
          <a:graphicData uri="http://schemas.openxmlformats.org/drawingml/2006/table">
            <a:tbl>
              <a:tblPr/>
              <a:tblGrid>
                <a:gridCol w="1875563">
                  <a:extLst>
                    <a:ext uri="{9D8B030D-6E8A-4147-A177-3AD203B41FA5}">
                      <a16:colId xmlns:a16="http://schemas.microsoft.com/office/drawing/2014/main" val="1444053847"/>
                    </a:ext>
                  </a:extLst>
                </a:gridCol>
                <a:gridCol w="2656728">
                  <a:extLst>
                    <a:ext uri="{9D8B030D-6E8A-4147-A177-3AD203B41FA5}">
                      <a16:colId xmlns:a16="http://schemas.microsoft.com/office/drawing/2014/main" val="3183638011"/>
                    </a:ext>
                  </a:extLst>
                </a:gridCol>
                <a:gridCol w="2656728">
                  <a:extLst>
                    <a:ext uri="{9D8B030D-6E8A-4147-A177-3AD203B41FA5}">
                      <a16:colId xmlns:a16="http://schemas.microsoft.com/office/drawing/2014/main" val="431609810"/>
                    </a:ext>
                  </a:extLst>
                </a:gridCol>
                <a:gridCol w="2656728">
                  <a:extLst>
                    <a:ext uri="{9D8B030D-6E8A-4147-A177-3AD203B41FA5}">
                      <a16:colId xmlns:a16="http://schemas.microsoft.com/office/drawing/2014/main" val="2489948958"/>
                    </a:ext>
                  </a:extLst>
                </a:gridCol>
              </a:tblGrid>
              <a:tr h="641181">
                <a:tc>
                  <a:txBody>
                    <a:bodyPr/>
                    <a:lstStyle/>
                    <a:p>
                      <a:pPr>
                        <a:buNone/>
                      </a:pPr>
                      <a:r>
                        <a:rPr lang="en-IN" b="1" dirty="0">
                          <a:solidFill>
                            <a:schemeClr val="tx1"/>
                          </a:solidFill>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solidFill>
                            <a:schemeClr val="tx1"/>
                          </a:solidFill>
                        </a:rPr>
                        <a:t>Correct Predictions (out of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solidFill>
                            <a:schemeClr val="tx1"/>
                          </a:solidFill>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solidFill>
                            <a:schemeClr val="tx1"/>
                          </a:solidFill>
                        </a:rPr>
                        <a:t>Observation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4042533"/>
                  </a:ext>
                </a:extLst>
              </a:tr>
              <a:tr h="605632">
                <a:tc>
                  <a:txBody>
                    <a:bodyPr/>
                    <a:lstStyle/>
                    <a:p>
                      <a:pPr>
                        <a:buNone/>
                      </a:pPr>
                      <a:r>
                        <a:rPr lang="en-IN">
                          <a:solidFill>
                            <a:schemeClr val="tx1"/>
                          </a:solidFill>
                        </a:rPr>
                        <a:t>CNN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solidFill>
                            <a:schemeClr val="tx1"/>
                          </a:solidFill>
                        </a:rPr>
                        <a:t>9 /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solidFill>
                            <a:schemeClr val="tx1"/>
                          </a:solidFill>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solidFill>
                            <a:schemeClr val="tx1"/>
                          </a:solidFill>
                        </a:rPr>
                        <a:t>Stable &amp; reliable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1159586"/>
                  </a:ext>
                </a:extLst>
              </a:tr>
              <a:tr h="926623">
                <a:tc>
                  <a:txBody>
                    <a:bodyPr/>
                    <a:lstStyle/>
                    <a:p>
                      <a:pPr>
                        <a:buNone/>
                      </a:pPr>
                      <a:r>
                        <a:rPr lang="en-IN">
                          <a:solidFill>
                            <a:schemeClr val="tx1"/>
                          </a:solidFill>
                        </a:rPr>
                        <a:t>MobileNetV2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solidFill>
                            <a:schemeClr val="tx1"/>
                          </a:solidFill>
                        </a:rPr>
                        <a:t>6 /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solidFill>
                            <a:schemeClr val="tx1"/>
                          </a:solidFill>
                        </a:rPr>
                        <a:t>~60%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solidFill>
                            <a:schemeClr val="tx1"/>
                          </a:solidFill>
                        </a:rPr>
                        <a:t>Less effective for this 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59587"/>
                  </a:ext>
                </a:extLst>
              </a:tr>
            </a:tbl>
          </a:graphicData>
        </a:graphic>
      </p:graphicFrame>
      <p:sp>
        <p:nvSpPr>
          <p:cNvPr id="5" name="TextBox 4">
            <a:extLst>
              <a:ext uri="{FF2B5EF4-FFF2-40B4-BE49-F238E27FC236}">
                <a16:creationId xmlns:a16="http://schemas.microsoft.com/office/drawing/2014/main" id="{BEC961EA-C685-E440-8842-C7476869A2EC}"/>
              </a:ext>
            </a:extLst>
          </p:cNvPr>
          <p:cNvSpPr txBox="1"/>
          <p:nvPr/>
        </p:nvSpPr>
        <p:spPr>
          <a:xfrm>
            <a:off x="1794243" y="4849296"/>
            <a:ext cx="9401840" cy="923330"/>
          </a:xfrm>
          <a:prstGeom prst="rect">
            <a:avLst/>
          </a:prstGeom>
          <a:noFill/>
        </p:spPr>
        <p:txBody>
          <a:bodyPr wrap="square">
            <a:spAutoFit/>
          </a:bodyPr>
          <a:lstStyle/>
          <a:p>
            <a:r>
              <a:rPr lang="en-US" b="1" dirty="0"/>
              <a:t>Final Model Selection:</a:t>
            </a:r>
            <a:br>
              <a:rPr lang="en-US" dirty="0"/>
            </a:br>
            <a:r>
              <a:rPr lang="en-US" dirty="0"/>
              <a:t>✅ </a:t>
            </a:r>
            <a:r>
              <a:rPr lang="en-US" b="1" dirty="0"/>
              <a:t>CNN was chosen</a:t>
            </a:r>
            <a:r>
              <a:rPr lang="en-US" dirty="0"/>
              <a:t> because it provided better accuracy and consistent predictions for fish health classification.</a:t>
            </a:r>
            <a:endParaRPr lang="en-IN" dirty="0"/>
          </a:p>
        </p:txBody>
      </p:sp>
      <p:sp>
        <p:nvSpPr>
          <p:cNvPr id="9" name="TextBox 8">
            <a:extLst>
              <a:ext uri="{FF2B5EF4-FFF2-40B4-BE49-F238E27FC236}">
                <a16:creationId xmlns:a16="http://schemas.microsoft.com/office/drawing/2014/main" id="{F4A28490-2212-DA34-2413-20CCEF403F4E}"/>
              </a:ext>
            </a:extLst>
          </p:cNvPr>
          <p:cNvSpPr txBox="1"/>
          <p:nvPr/>
        </p:nvSpPr>
        <p:spPr>
          <a:xfrm>
            <a:off x="1089839" y="604960"/>
            <a:ext cx="6097772" cy="769441"/>
          </a:xfrm>
          <a:prstGeom prst="rect">
            <a:avLst/>
          </a:prstGeom>
          <a:noFill/>
        </p:spPr>
        <p:txBody>
          <a:bodyPr wrap="square">
            <a:spAutoFit/>
          </a:bodyPr>
          <a:lstStyle/>
          <a:p>
            <a:r>
              <a:rPr lang="en-US" sz="4400" b="1" dirty="0">
                <a:solidFill>
                  <a:schemeClr val="accent2">
                    <a:lumMod val="25000"/>
                  </a:schemeClr>
                </a:solidFill>
                <a:latin typeface="+mj-lt"/>
                <a:ea typeface="+mj-ea"/>
                <a:cs typeface="+mj-cs"/>
              </a:rPr>
              <a:t>📝 Model Comparison</a:t>
            </a:r>
            <a:endParaRPr lang="en-IN" sz="4400" b="1" dirty="0">
              <a:solidFill>
                <a:schemeClr val="accent2">
                  <a:lumMod val="25000"/>
                </a:schemeClr>
              </a:solidFill>
              <a:latin typeface="+mj-lt"/>
              <a:ea typeface="+mj-ea"/>
              <a:cs typeface="+mj-cs"/>
            </a:endParaRPr>
          </a:p>
        </p:txBody>
      </p:sp>
    </p:spTree>
    <p:extLst>
      <p:ext uri="{BB962C8B-B14F-4D97-AF65-F5344CB8AC3E}">
        <p14:creationId xmlns:p14="http://schemas.microsoft.com/office/powerpoint/2010/main" val="3058085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382306" y="-583910"/>
            <a:ext cx="10277856" cy="1655064"/>
          </a:xfrm>
          <a:noFill/>
        </p:spPr>
        <p:txBody>
          <a:bodyPr anchor="b">
            <a:noAutofit/>
          </a:bodyPr>
          <a:lstStyle/>
          <a:p>
            <a:r>
              <a:rPr lang="en-US" dirty="0"/>
              <a:t>Processing the real time video</a:t>
            </a:r>
          </a:p>
        </p:txBody>
      </p:sp>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15</a:t>
            </a:fld>
            <a:endParaRPr lang="en-US" dirty="0"/>
          </a:p>
        </p:txBody>
      </p:sp>
      <p:pic>
        <p:nvPicPr>
          <p:cNvPr id="6" name="Picture 5" descr="A screenshot of a computer code&#10;&#10;AI-generated content may be incorrect.">
            <a:extLst>
              <a:ext uri="{FF2B5EF4-FFF2-40B4-BE49-F238E27FC236}">
                <a16:creationId xmlns:a16="http://schemas.microsoft.com/office/drawing/2014/main" id="{BD52FD7A-8BBE-4DCE-73AD-99C0EB5C8919}"/>
              </a:ext>
            </a:extLst>
          </p:cNvPr>
          <p:cNvPicPr>
            <a:picLocks noChangeAspect="1"/>
          </p:cNvPicPr>
          <p:nvPr/>
        </p:nvPicPr>
        <p:blipFill>
          <a:blip r:embed="rId2"/>
          <a:stretch>
            <a:fillRect/>
          </a:stretch>
        </p:blipFill>
        <p:spPr>
          <a:xfrm>
            <a:off x="4295611" y="1110061"/>
            <a:ext cx="4227903" cy="5414032"/>
          </a:xfrm>
          <a:prstGeom prst="rect">
            <a:avLst/>
          </a:prstGeom>
        </p:spPr>
      </p:pic>
    </p:spTree>
    <p:extLst>
      <p:ext uri="{BB962C8B-B14F-4D97-AF65-F5344CB8AC3E}">
        <p14:creationId xmlns:p14="http://schemas.microsoft.com/office/powerpoint/2010/main" val="64377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a:extLst>
            <a:ext uri="{FF2B5EF4-FFF2-40B4-BE49-F238E27FC236}">
              <a16:creationId xmlns:a16="http://schemas.microsoft.com/office/drawing/2014/main" id="{4D482511-6DC6-A0B2-48D3-C49C8C5A8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EB302-AE5E-9CFE-D62C-EA7A0D95FFC5}"/>
              </a:ext>
            </a:extLst>
          </p:cNvPr>
          <p:cNvSpPr>
            <a:spLocks noGrp="1"/>
          </p:cNvSpPr>
          <p:nvPr>
            <p:ph type="title"/>
          </p:nvPr>
        </p:nvSpPr>
        <p:spPr>
          <a:xfrm>
            <a:off x="371420" y="-355310"/>
            <a:ext cx="9686980" cy="1655064"/>
          </a:xfrm>
          <a:noFill/>
        </p:spPr>
        <p:txBody>
          <a:bodyPr anchor="b">
            <a:noAutofit/>
          </a:bodyPr>
          <a:lstStyle/>
          <a:p>
            <a:r>
              <a:rPr lang="en-US" dirty="0"/>
              <a:t>🔍Real time monitoring output</a:t>
            </a:r>
          </a:p>
        </p:txBody>
      </p:sp>
      <p:sp>
        <p:nvSpPr>
          <p:cNvPr id="14" name="Slide Number Placeholder 13">
            <a:extLst>
              <a:ext uri="{FF2B5EF4-FFF2-40B4-BE49-F238E27FC236}">
                <a16:creationId xmlns:a16="http://schemas.microsoft.com/office/drawing/2014/main" id="{15CAAF19-51D6-A3FE-665C-D24FCDFEE60B}"/>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16</a:t>
            </a:fld>
            <a:endParaRPr lang="en-US" dirty="0"/>
          </a:p>
        </p:txBody>
      </p:sp>
      <p:pic>
        <p:nvPicPr>
          <p:cNvPr id="4" name="Picture 3" descr="A group of fish in water&#10;&#10;AI-generated content may be incorrect.">
            <a:extLst>
              <a:ext uri="{FF2B5EF4-FFF2-40B4-BE49-F238E27FC236}">
                <a16:creationId xmlns:a16="http://schemas.microsoft.com/office/drawing/2014/main" id="{66905F4A-B703-3AF2-4413-3E72FF36B818}"/>
              </a:ext>
            </a:extLst>
          </p:cNvPr>
          <p:cNvPicPr>
            <a:picLocks noChangeAspect="1"/>
          </p:cNvPicPr>
          <p:nvPr/>
        </p:nvPicPr>
        <p:blipFill>
          <a:blip r:embed="rId2"/>
          <a:stretch>
            <a:fillRect/>
          </a:stretch>
        </p:blipFill>
        <p:spPr>
          <a:xfrm>
            <a:off x="698316" y="1892171"/>
            <a:ext cx="5027570" cy="3793013"/>
          </a:xfrm>
          <a:prstGeom prst="rect">
            <a:avLst/>
          </a:prstGeom>
        </p:spPr>
      </p:pic>
      <p:pic>
        <p:nvPicPr>
          <p:cNvPr id="7" name="Picture 6" descr="A group of fish in water&#10;&#10;AI-generated content may be incorrect.">
            <a:extLst>
              <a:ext uri="{FF2B5EF4-FFF2-40B4-BE49-F238E27FC236}">
                <a16:creationId xmlns:a16="http://schemas.microsoft.com/office/drawing/2014/main" id="{6D4BC73F-A783-4567-B58E-A4B2E87C6C94}"/>
              </a:ext>
            </a:extLst>
          </p:cNvPr>
          <p:cNvPicPr>
            <a:picLocks noChangeAspect="1"/>
          </p:cNvPicPr>
          <p:nvPr/>
        </p:nvPicPr>
        <p:blipFill>
          <a:blip r:embed="rId3"/>
          <a:stretch>
            <a:fillRect/>
          </a:stretch>
        </p:blipFill>
        <p:spPr>
          <a:xfrm>
            <a:off x="6466114" y="1892171"/>
            <a:ext cx="5027570" cy="3805534"/>
          </a:xfrm>
          <a:prstGeom prst="rect">
            <a:avLst/>
          </a:prstGeom>
        </p:spPr>
      </p:pic>
    </p:spTree>
    <p:extLst>
      <p:ext uri="{BB962C8B-B14F-4D97-AF65-F5344CB8AC3E}">
        <p14:creationId xmlns:p14="http://schemas.microsoft.com/office/powerpoint/2010/main" val="274709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a:extLst>
            <a:ext uri="{FF2B5EF4-FFF2-40B4-BE49-F238E27FC236}">
              <a16:creationId xmlns:a16="http://schemas.microsoft.com/office/drawing/2014/main" id="{BA24FDF5-4060-C654-FB1F-28A37AB7F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A49D3-A0D8-140A-9482-75F6A38524AB}"/>
              </a:ext>
            </a:extLst>
          </p:cNvPr>
          <p:cNvSpPr>
            <a:spLocks noGrp="1"/>
          </p:cNvSpPr>
          <p:nvPr>
            <p:ph type="title"/>
          </p:nvPr>
        </p:nvSpPr>
        <p:spPr>
          <a:xfrm>
            <a:off x="371420" y="-355310"/>
            <a:ext cx="9686980" cy="1655064"/>
          </a:xfrm>
          <a:noFill/>
        </p:spPr>
        <p:txBody>
          <a:bodyPr anchor="b">
            <a:noAutofit/>
          </a:bodyPr>
          <a:lstStyle/>
          <a:p>
            <a:r>
              <a:rPr lang="en-US" dirty="0"/>
              <a:t>🔍Real time monitoring output</a:t>
            </a:r>
          </a:p>
        </p:txBody>
      </p:sp>
      <p:sp>
        <p:nvSpPr>
          <p:cNvPr id="14" name="Slide Number Placeholder 13">
            <a:extLst>
              <a:ext uri="{FF2B5EF4-FFF2-40B4-BE49-F238E27FC236}">
                <a16:creationId xmlns:a16="http://schemas.microsoft.com/office/drawing/2014/main" id="{41090E75-5EFF-FE40-88A0-414996F773D1}"/>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17</a:t>
            </a:fld>
            <a:endParaRPr lang="en-US" dirty="0"/>
          </a:p>
        </p:txBody>
      </p:sp>
      <p:pic>
        <p:nvPicPr>
          <p:cNvPr id="4" name="Picture 3" descr="A group of fish swimming in water&#10;&#10;AI-generated content may be incorrect.">
            <a:extLst>
              <a:ext uri="{FF2B5EF4-FFF2-40B4-BE49-F238E27FC236}">
                <a16:creationId xmlns:a16="http://schemas.microsoft.com/office/drawing/2014/main" id="{15ADD017-DBDC-E211-ACB5-996598CB7368}"/>
              </a:ext>
            </a:extLst>
          </p:cNvPr>
          <p:cNvPicPr>
            <a:picLocks noChangeAspect="1"/>
          </p:cNvPicPr>
          <p:nvPr/>
        </p:nvPicPr>
        <p:blipFill>
          <a:blip r:embed="rId2"/>
          <a:stretch>
            <a:fillRect/>
          </a:stretch>
        </p:blipFill>
        <p:spPr>
          <a:xfrm>
            <a:off x="1198750" y="1778217"/>
            <a:ext cx="4748395" cy="3629745"/>
          </a:xfrm>
          <a:prstGeom prst="rect">
            <a:avLst/>
          </a:prstGeom>
        </p:spPr>
      </p:pic>
      <p:pic>
        <p:nvPicPr>
          <p:cNvPr id="7" name="Picture 6" descr="A group of fish swimming in water&#10;&#10;AI-generated content may be incorrect.">
            <a:extLst>
              <a:ext uri="{FF2B5EF4-FFF2-40B4-BE49-F238E27FC236}">
                <a16:creationId xmlns:a16="http://schemas.microsoft.com/office/drawing/2014/main" id="{3C91668E-D3ED-0B81-4B0F-459EFA2A3CED}"/>
              </a:ext>
            </a:extLst>
          </p:cNvPr>
          <p:cNvPicPr>
            <a:picLocks noChangeAspect="1"/>
          </p:cNvPicPr>
          <p:nvPr/>
        </p:nvPicPr>
        <p:blipFill>
          <a:blip r:embed="rId3"/>
          <a:stretch>
            <a:fillRect/>
          </a:stretch>
        </p:blipFill>
        <p:spPr>
          <a:xfrm>
            <a:off x="6574465" y="1778216"/>
            <a:ext cx="4710119" cy="3629745"/>
          </a:xfrm>
          <a:prstGeom prst="rect">
            <a:avLst/>
          </a:prstGeom>
        </p:spPr>
      </p:pic>
    </p:spTree>
    <p:extLst>
      <p:ext uri="{BB962C8B-B14F-4D97-AF65-F5344CB8AC3E}">
        <p14:creationId xmlns:p14="http://schemas.microsoft.com/office/powerpoint/2010/main" val="601061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1133856" y="56450"/>
            <a:ext cx="9912096" cy="2743200"/>
          </a:xfrm>
          <a:noFill/>
        </p:spPr>
        <p:txBody>
          <a:bodyPr anchor="b">
            <a:noAutofit/>
          </a:bodyPr>
          <a:lstStyle/>
          <a:p>
            <a:r>
              <a:rPr lang="en-US" dirty="0"/>
              <a:t>Thank you</a:t>
            </a:r>
          </a:p>
        </p:txBody>
      </p:sp>
      <p:sp>
        <p:nvSpPr>
          <p:cNvPr id="6" name="Content Placeholder 5">
            <a:extLst>
              <a:ext uri="{FF2B5EF4-FFF2-40B4-BE49-F238E27FC236}">
                <a16:creationId xmlns:a16="http://schemas.microsoft.com/office/drawing/2014/main" id="{54D0A6B8-78EB-52CA-3D46-A46FC880D386}"/>
              </a:ext>
            </a:extLst>
          </p:cNvPr>
          <p:cNvSpPr>
            <a:spLocks noGrp="1"/>
          </p:cNvSpPr>
          <p:nvPr>
            <p:ph type="subTitle" idx="1"/>
          </p:nvPr>
        </p:nvSpPr>
        <p:spPr>
          <a:xfrm>
            <a:off x="127590" y="2371061"/>
            <a:ext cx="6677247" cy="1435395"/>
          </a:xfrm>
          <a:noFill/>
        </p:spPr>
        <p:txBody>
          <a:bodyPr vert="horz" lIns="91440" tIns="45720" rIns="91440" bIns="45720" rtlCol="0" anchor="t" anchorCtr="0">
            <a:normAutofit/>
          </a:bodyPr>
          <a:lstStyle/>
          <a:p>
            <a:endParaRPr lang="en-US" dirty="0"/>
          </a:p>
          <a:p>
            <a:r>
              <a:rPr lang="en-US" dirty="0" err="1"/>
              <a:t>LinkedIN</a:t>
            </a:r>
            <a:r>
              <a:rPr lang="en-US" dirty="0"/>
              <a:t>: </a:t>
            </a:r>
            <a:r>
              <a:rPr lang="en-IN" dirty="0">
                <a:hlinkClick r:id="rId2"/>
              </a:rPr>
              <a:t>Gokul Madheshwaran | LinkedIn</a:t>
            </a:r>
            <a:endParaRPr lang="en-IN" dirty="0"/>
          </a:p>
          <a:p>
            <a:endParaRPr lang="en-US" dirty="0"/>
          </a:p>
        </p:txBody>
      </p:sp>
    </p:spTree>
    <p:extLst>
      <p:ext uri="{BB962C8B-B14F-4D97-AF65-F5344CB8AC3E}">
        <p14:creationId xmlns:p14="http://schemas.microsoft.com/office/powerpoint/2010/main" val="375161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078992" y="850392"/>
            <a:ext cx="3913632" cy="4800600"/>
          </a:xfrm>
          <a:noFill/>
        </p:spPr>
        <p:txBody>
          <a:bodyPr anchor="ct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358384" y="1965960"/>
            <a:ext cx="4050792" cy="2953512"/>
          </a:xfrm>
          <a:noFill/>
        </p:spPr>
        <p:txBody>
          <a:bodyPr>
            <a:noAutofit/>
          </a:bodyPr>
          <a:lstStyle/>
          <a:p>
            <a:r>
              <a:rPr lang="en-US" dirty="0"/>
              <a:t>Introduction</a:t>
            </a:r>
          </a:p>
          <a:p>
            <a:r>
              <a:rPr lang="en-US" dirty="0"/>
              <a:t>Problem statement</a:t>
            </a:r>
          </a:p>
          <a:p>
            <a:r>
              <a:rPr lang="en-US" dirty="0"/>
              <a:t>Project objective</a:t>
            </a:r>
          </a:p>
          <a:p>
            <a:r>
              <a:rPr lang="en-US" dirty="0"/>
              <a:t>Coding</a:t>
            </a:r>
          </a:p>
          <a:p>
            <a:r>
              <a:rPr lang="en-US" dirty="0"/>
              <a:t>Outputs</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301850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78992" y="365760"/>
            <a:ext cx="10277856" cy="1655064"/>
          </a:xfrm>
          <a:noFill/>
        </p:spPr>
        <p:txBody>
          <a:bodyPr anchor="b">
            <a:noAutofit/>
          </a:bodyPr>
          <a:lstStyle/>
          <a:p>
            <a:r>
              <a:rPr lang="en-US" dirty="0"/>
              <a:t>Introduction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2413592" y="2211572"/>
            <a:ext cx="8943256" cy="2905878"/>
          </a:xfrm>
          <a:noFill/>
        </p:spPr>
        <p:txBody>
          <a:bodyPr>
            <a:noAutofit/>
          </a:bodyPr>
          <a:lstStyle/>
          <a:p>
            <a:pPr>
              <a:lnSpc>
                <a:spcPct val="150000"/>
              </a:lnSpc>
            </a:pPr>
            <a:r>
              <a:rPr lang="en-US" dirty="0"/>
              <a:t>In fish farming, monitoring fish health is very important because dead fish can quickly affect water quality and spread disease to healthy fish. In large fish farms, manual monitoring is inefficient. So, I built an AI-based system using deep learning that can automatically detect whether a fish is alive or dead using images and video streams.</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3</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a:extLst>
            <a:ext uri="{FF2B5EF4-FFF2-40B4-BE49-F238E27FC236}">
              <a16:creationId xmlns:a16="http://schemas.microsoft.com/office/drawing/2014/main" id="{CBA9A53D-58B1-59E2-74C5-0C5D233B7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C0C57-1646-7A00-B50B-845920A845B8}"/>
              </a:ext>
            </a:extLst>
          </p:cNvPr>
          <p:cNvSpPr>
            <a:spLocks noGrp="1"/>
          </p:cNvSpPr>
          <p:nvPr>
            <p:ph type="title"/>
          </p:nvPr>
        </p:nvSpPr>
        <p:spPr>
          <a:xfrm>
            <a:off x="1078992" y="365760"/>
            <a:ext cx="10277856" cy="1655064"/>
          </a:xfrm>
          <a:noFill/>
        </p:spPr>
        <p:txBody>
          <a:bodyPr vert="horz" lIns="91440" tIns="45720" rIns="91440" bIns="45720" rtlCol="0" anchor="b">
            <a:noAutofit/>
          </a:bodyPr>
          <a:lstStyle/>
          <a:p>
            <a:r>
              <a:rPr lang="en-US" dirty="0"/>
              <a:t>Problem Statement</a:t>
            </a:r>
          </a:p>
        </p:txBody>
      </p:sp>
      <p:sp>
        <p:nvSpPr>
          <p:cNvPr id="3" name="Content Placeholder 2">
            <a:extLst>
              <a:ext uri="{FF2B5EF4-FFF2-40B4-BE49-F238E27FC236}">
                <a16:creationId xmlns:a16="http://schemas.microsoft.com/office/drawing/2014/main" id="{20A7AC4A-8A5A-9B83-F16B-B72064616B01}"/>
              </a:ext>
            </a:extLst>
          </p:cNvPr>
          <p:cNvSpPr>
            <a:spLocks noGrp="1"/>
          </p:cNvSpPr>
          <p:nvPr>
            <p:ph idx="1"/>
          </p:nvPr>
        </p:nvSpPr>
        <p:spPr>
          <a:xfrm>
            <a:off x="2413591" y="2397642"/>
            <a:ext cx="9377917" cy="3274828"/>
          </a:xfrm>
          <a:noFill/>
        </p:spPr>
        <p:txBody>
          <a:bodyPr>
            <a:noAutofit/>
          </a:bodyPr>
          <a:lstStyle/>
          <a:p>
            <a:r>
              <a:rPr lang="en-US" dirty="0"/>
              <a:t>In fish farming environments, dead fish are often not detected immediately.</a:t>
            </a:r>
            <a:br>
              <a:rPr lang="en-US" dirty="0"/>
            </a:br>
            <a:r>
              <a:rPr lang="en-US" dirty="0"/>
              <a:t>This delayed detection can:</a:t>
            </a:r>
          </a:p>
          <a:p>
            <a:pPr marL="342900" indent="-342900">
              <a:buFont typeface="Arial" panose="020B0604020202020204" pitchFamily="34" charset="0"/>
              <a:buChar char="•"/>
            </a:pPr>
            <a:r>
              <a:rPr lang="en-US" dirty="0"/>
              <a:t>Contaminate water quality</a:t>
            </a:r>
          </a:p>
          <a:p>
            <a:pPr marL="342900" indent="-342900">
              <a:buFont typeface="Arial" panose="020B0604020202020204" pitchFamily="34" charset="0"/>
              <a:buChar char="•"/>
            </a:pPr>
            <a:r>
              <a:rPr lang="en-US" dirty="0"/>
              <a:t>Spread diseases to healthy fish</a:t>
            </a:r>
          </a:p>
          <a:p>
            <a:pPr marL="342900" indent="-342900">
              <a:buFont typeface="Arial" panose="020B0604020202020204" pitchFamily="34" charset="0"/>
              <a:buChar char="•"/>
            </a:pPr>
            <a:r>
              <a:rPr lang="en-US" dirty="0"/>
              <a:t>Reduce overall farm productivity</a:t>
            </a:r>
          </a:p>
          <a:p>
            <a:pPr marL="342900" indent="-342900">
              <a:buFont typeface="Arial" panose="020B0604020202020204" pitchFamily="34" charset="0"/>
              <a:buChar char="•"/>
            </a:pPr>
            <a:r>
              <a:rPr lang="en-US" dirty="0"/>
              <a:t>Increase operational costs</a:t>
            </a:r>
          </a:p>
        </p:txBody>
      </p:sp>
      <p:sp>
        <p:nvSpPr>
          <p:cNvPr id="10" name="Slide Number Placeholder 9">
            <a:extLst>
              <a:ext uri="{FF2B5EF4-FFF2-40B4-BE49-F238E27FC236}">
                <a16:creationId xmlns:a16="http://schemas.microsoft.com/office/drawing/2014/main" id="{67F49B7B-EDC6-D1C8-F501-6CD0BC91F07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216225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a:extLst>
            <a:ext uri="{FF2B5EF4-FFF2-40B4-BE49-F238E27FC236}">
              <a16:creationId xmlns:a16="http://schemas.microsoft.com/office/drawing/2014/main" id="{FC5698B4-6ADC-FDF5-A32D-69E96AC4F1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8DA88-B889-C1AA-25C5-85DB93D7B3AB}"/>
              </a:ext>
            </a:extLst>
          </p:cNvPr>
          <p:cNvSpPr>
            <a:spLocks noGrp="1"/>
          </p:cNvSpPr>
          <p:nvPr>
            <p:ph type="title"/>
          </p:nvPr>
        </p:nvSpPr>
        <p:spPr>
          <a:xfrm>
            <a:off x="1078992" y="365760"/>
            <a:ext cx="10277856" cy="1655064"/>
          </a:xfrm>
          <a:noFill/>
        </p:spPr>
        <p:txBody>
          <a:bodyPr anchor="b">
            <a:noAutofit/>
          </a:bodyPr>
          <a:lstStyle/>
          <a:p>
            <a:r>
              <a:rPr lang="en-IN" dirty="0"/>
              <a:t>Project Objectives</a:t>
            </a:r>
          </a:p>
        </p:txBody>
      </p:sp>
      <p:sp>
        <p:nvSpPr>
          <p:cNvPr id="3" name="Content Placeholder 2">
            <a:extLst>
              <a:ext uri="{FF2B5EF4-FFF2-40B4-BE49-F238E27FC236}">
                <a16:creationId xmlns:a16="http://schemas.microsoft.com/office/drawing/2014/main" id="{E33F2F65-60A4-3F6D-8001-94FE4177CF41}"/>
              </a:ext>
            </a:extLst>
          </p:cNvPr>
          <p:cNvSpPr>
            <a:spLocks noGrp="1"/>
          </p:cNvSpPr>
          <p:nvPr>
            <p:ph idx="1"/>
          </p:nvPr>
        </p:nvSpPr>
        <p:spPr>
          <a:xfrm>
            <a:off x="2413591" y="2397642"/>
            <a:ext cx="9377917" cy="3274828"/>
          </a:xfrm>
          <a:noFill/>
        </p:spPr>
        <p:txBody>
          <a:bodyPr>
            <a:noAutofit/>
          </a:bodyPr>
          <a:lstStyle/>
          <a:p>
            <a:pPr marL="342900" indent="-342900">
              <a:buFont typeface="Arial" panose="020B0604020202020204" pitchFamily="34" charset="0"/>
              <a:buChar char="•"/>
            </a:pPr>
            <a:r>
              <a:rPr lang="en-US" dirty="0"/>
              <a:t>To develop a </a:t>
            </a:r>
            <a:r>
              <a:rPr lang="en-US" b="1" dirty="0"/>
              <a:t>Deep Learning-based system</a:t>
            </a:r>
            <a:r>
              <a:rPr lang="en-US" dirty="0"/>
              <a:t> for detecting fish health status</a:t>
            </a:r>
          </a:p>
          <a:p>
            <a:pPr marL="342900" indent="-342900">
              <a:buFont typeface="Arial" panose="020B0604020202020204" pitchFamily="34" charset="0"/>
              <a:buChar char="•"/>
            </a:pPr>
            <a:r>
              <a:rPr lang="en-US" dirty="0"/>
              <a:t>To classify fish as </a:t>
            </a:r>
            <a:r>
              <a:rPr lang="en-US" b="1" dirty="0"/>
              <a:t>Alive or Dead</a:t>
            </a:r>
            <a:r>
              <a:rPr lang="en-US" dirty="0"/>
              <a:t> using image data</a:t>
            </a:r>
          </a:p>
          <a:p>
            <a:pPr marL="342900" indent="-342900">
              <a:buFont typeface="Arial" panose="020B0604020202020204" pitchFamily="34" charset="0"/>
              <a:buChar char="•"/>
            </a:pPr>
            <a:r>
              <a:rPr lang="en-US" dirty="0"/>
              <a:t>To extend the model for </a:t>
            </a:r>
            <a:r>
              <a:rPr lang="en-US" b="1" dirty="0"/>
              <a:t>real-time video-based detection</a:t>
            </a:r>
            <a:endParaRPr lang="en-US" dirty="0"/>
          </a:p>
          <a:p>
            <a:pPr marL="342900" indent="-342900">
              <a:buFont typeface="Arial" panose="020B0604020202020204" pitchFamily="34" charset="0"/>
              <a:buChar char="•"/>
            </a:pPr>
            <a:r>
              <a:rPr lang="en-US" dirty="0"/>
              <a:t>To achieve reliable performance under real fish farm conditions</a:t>
            </a:r>
          </a:p>
          <a:p>
            <a:pPr marL="342900" indent="-342900">
              <a:buFont typeface="Arial" panose="020B0604020202020204" pitchFamily="34" charset="0"/>
              <a:buChar char="•"/>
            </a:pPr>
            <a:r>
              <a:rPr lang="en-US" dirty="0"/>
              <a:t>To reduce manual effort and enable early intervention in fish farming</a:t>
            </a:r>
          </a:p>
        </p:txBody>
      </p:sp>
      <p:sp>
        <p:nvSpPr>
          <p:cNvPr id="10" name="Slide Number Placeholder 9">
            <a:extLst>
              <a:ext uri="{FF2B5EF4-FFF2-40B4-BE49-F238E27FC236}">
                <a16:creationId xmlns:a16="http://schemas.microsoft.com/office/drawing/2014/main" id="{966B6AB5-0986-049F-F9E7-58F649C359CD}"/>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5</a:t>
            </a:fld>
            <a:endParaRPr lang="en-US" dirty="0"/>
          </a:p>
        </p:txBody>
      </p:sp>
    </p:spTree>
    <p:extLst>
      <p:ext uri="{BB962C8B-B14F-4D97-AF65-F5344CB8AC3E}">
        <p14:creationId xmlns:p14="http://schemas.microsoft.com/office/powerpoint/2010/main" val="2797325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78992" y="365760"/>
            <a:ext cx="10277856" cy="1655064"/>
          </a:xfrm>
          <a:noFill/>
        </p:spPr>
        <p:txBody>
          <a:bodyPr>
            <a:noAutofit/>
          </a:bodyPr>
          <a:lstStyle/>
          <a:p>
            <a:r>
              <a:rPr lang="en-US" dirty="0"/>
              <a:t>📊 Dataset Overview</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2581707" y="2213061"/>
            <a:ext cx="8165805" cy="3090672"/>
          </a:xfrm>
          <a:noFill/>
        </p:spPr>
        <p:txBody>
          <a:bodyPr vert="horz" lIns="91440" tIns="45720" rIns="91440" bIns="45720" rtlCol="0" anchor="t">
            <a:normAutofit lnSpcReduction="10000"/>
          </a:bodyPr>
          <a:lstStyle/>
          <a:p>
            <a:r>
              <a:rPr lang="en-US" dirty="0"/>
              <a:t>Dataset collected manually from </a:t>
            </a:r>
            <a:r>
              <a:rPr lang="en-US" b="1" dirty="0"/>
              <a:t>random internet sources</a:t>
            </a:r>
            <a:endParaRPr lang="en-US" dirty="0"/>
          </a:p>
          <a:p>
            <a:r>
              <a:rPr lang="en-US" dirty="0"/>
              <a:t>Images related to fish farming and aquarium conditions</a:t>
            </a:r>
          </a:p>
          <a:p>
            <a:r>
              <a:rPr lang="en-US" dirty="0"/>
              <a:t>Two classes:</a:t>
            </a:r>
          </a:p>
          <a:p>
            <a:pPr lvl="1"/>
            <a:r>
              <a:rPr lang="en-US" b="1" dirty="0"/>
              <a:t>Alive Fish</a:t>
            </a:r>
            <a:endParaRPr lang="en-US" dirty="0"/>
          </a:p>
          <a:p>
            <a:pPr lvl="1"/>
            <a:r>
              <a:rPr lang="en-US" b="1" dirty="0"/>
              <a:t>Dead Fish</a:t>
            </a:r>
            <a:endParaRPr lang="en-US" dirty="0"/>
          </a:p>
          <a:p>
            <a:r>
              <a:rPr lang="en-US" dirty="0"/>
              <a:t>Total images used:</a:t>
            </a:r>
          </a:p>
          <a:p>
            <a:pPr lvl="1"/>
            <a:r>
              <a:rPr lang="en-US" b="1" dirty="0"/>
              <a:t>Alive Fish: 52</a:t>
            </a:r>
            <a:endParaRPr lang="en-US" dirty="0"/>
          </a:p>
          <a:p>
            <a:pPr lvl="1"/>
            <a:r>
              <a:rPr lang="en-US" b="1" dirty="0"/>
              <a:t>Dead Fish: 52</a:t>
            </a:r>
            <a:endParaRPr lang="en-US" dirty="0"/>
          </a:p>
          <a:p>
            <a:r>
              <a:rPr lang="en-US" dirty="0"/>
              <a:t>Dataset prepared specifically for this project</a:t>
            </a:r>
          </a:p>
          <a:p>
            <a:endParaRPr lang="en-US" dirty="0"/>
          </a:p>
        </p:txBody>
      </p:sp>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696F9-18A8-DDDD-4FA5-08C6D33B1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E776EC-990A-C51D-A08F-24ADA6ED49CB}"/>
              </a:ext>
            </a:extLst>
          </p:cNvPr>
          <p:cNvSpPr>
            <a:spLocks noGrp="1"/>
          </p:cNvSpPr>
          <p:nvPr>
            <p:ph type="title"/>
          </p:nvPr>
        </p:nvSpPr>
        <p:spPr>
          <a:xfrm>
            <a:off x="1078992" y="365760"/>
            <a:ext cx="10277856" cy="1655064"/>
          </a:xfrm>
          <a:noFill/>
        </p:spPr>
        <p:txBody>
          <a:bodyPr>
            <a:noAutofit/>
          </a:bodyPr>
          <a:lstStyle/>
          <a:p>
            <a:r>
              <a:rPr lang="en-US" dirty="0"/>
              <a:t>📊 Packages</a:t>
            </a:r>
          </a:p>
        </p:txBody>
      </p:sp>
      <p:sp>
        <p:nvSpPr>
          <p:cNvPr id="3" name="Content Placeholder 2">
            <a:extLst>
              <a:ext uri="{FF2B5EF4-FFF2-40B4-BE49-F238E27FC236}">
                <a16:creationId xmlns:a16="http://schemas.microsoft.com/office/drawing/2014/main" id="{587950A6-7092-78C8-08FF-8C2337A39B23}"/>
              </a:ext>
            </a:extLst>
          </p:cNvPr>
          <p:cNvSpPr>
            <a:spLocks noGrp="1"/>
          </p:cNvSpPr>
          <p:nvPr>
            <p:ph idx="1"/>
          </p:nvPr>
        </p:nvSpPr>
        <p:spPr>
          <a:xfrm>
            <a:off x="9643730" y="4097553"/>
            <a:ext cx="1103782" cy="1206180"/>
          </a:xfrm>
          <a:noFill/>
        </p:spPr>
        <p:txBody>
          <a:bodyPr vert="horz" lIns="91440" tIns="45720" rIns="91440" bIns="45720" rtlCol="0" anchor="t">
            <a:normAutofit/>
          </a:bodyPr>
          <a:lstStyle/>
          <a:p>
            <a:endParaRPr lang="en-US" dirty="0"/>
          </a:p>
        </p:txBody>
      </p:sp>
      <p:sp>
        <p:nvSpPr>
          <p:cNvPr id="8" name="Slide Number Placeholder 7">
            <a:extLst>
              <a:ext uri="{FF2B5EF4-FFF2-40B4-BE49-F238E27FC236}">
                <a16:creationId xmlns:a16="http://schemas.microsoft.com/office/drawing/2014/main" id="{C911EF76-CF6B-A3A3-C446-0A402189856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pic>
        <p:nvPicPr>
          <p:cNvPr id="5" name="Picture 4" descr="A screenshot of a computer program&#10;&#10;AI-generated content may be incorrect.">
            <a:extLst>
              <a:ext uri="{FF2B5EF4-FFF2-40B4-BE49-F238E27FC236}">
                <a16:creationId xmlns:a16="http://schemas.microsoft.com/office/drawing/2014/main" id="{022AAFC0-B87C-DD39-0C48-B19B69BF26F5}"/>
              </a:ext>
            </a:extLst>
          </p:cNvPr>
          <p:cNvPicPr>
            <a:picLocks noChangeAspect="1"/>
          </p:cNvPicPr>
          <p:nvPr/>
        </p:nvPicPr>
        <p:blipFill>
          <a:blip r:embed="rId2"/>
          <a:stretch>
            <a:fillRect/>
          </a:stretch>
        </p:blipFill>
        <p:spPr>
          <a:xfrm>
            <a:off x="1561549" y="2356886"/>
            <a:ext cx="9900349" cy="3289142"/>
          </a:xfrm>
          <a:prstGeom prst="rect">
            <a:avLst/>
          </a:prstGeom>
        </p:spPr>
      </p:pic>
    </p:spTree>
    <p:extLst>
      <p:ext uri="{BB962C8B-B14F-4D97-AF65-F5344CB8AC3E}">
        <p14:creationId xmlns:p14="http://schemas.microsoft.com/office/powerpoint/2010/main" val="36072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749383" y="-250928"/>
            <a:ext cx="10277856" cy="1655064"/>
          </a:xfrm>
          <a:noFill/>
        </p:spPr>
        <p:txBody>
          <a:bodyPr>
            <a:noAutofit/>
          </a:bodyPr>
          <a:lstStyle/>
          <a:p>
            <a:r>
              <a:rPr lang="en-US" dirty="0"/>
              <a:t>📷 Sample Dataset Images</a:t>
            </a:r>
          </a:p>
        </p:txBody>
      </p:sp>
      <p:pic>
        <p:nvPicPr>
          <p:cNvPr id="6" name="Content Placeholder 5" descr="A fish on the ground&#10;&#10;AI-generated content may be incorrect.">
            <a:extLst>
              <a:ext uri="{FF2B5EF4-FFF2-40B4-BE49-F238E27FC236}">
                <a16:creationId xmlns:a16="http://schemas.microsoft.com/office/drawing/2014/main" id="{7D285AFF-75F1-A6F8-44A6-B25428469B01}"/>
              </a:ext>
            </a:extLst>
          </p:cNvPr>
          <p:cNvPicPr>
            <a:picLocks noGrp="1" noChangeAspect="1"/>
          </p:cNvPicPr>
          <p:nvPr>
            <p:ph idx="1"/>
          </p:nvPr>
        </p:nvPicPr>
        <p:blipFill>
          <a:blip r:embed="rId2"/>
          <a:stretch>
            <a:fillRect/>
          </a:stretch>
        </p:blipFill>
        <p:spPr>
          <a:xfrm>
            <a:off x="2253220" y="1531726"/>
            <a:ext cx="8104477" cy="1998976"/>
          </a:xfrm>
          <a:prstGeom prst="rect">
            <a:avLst/>
          </a:prstGeom>
          <a:noFill/>
        </p:spPr>
      </p:pic>
      <p:pic>
        <p:nvPicPr>
          <p:cNvPr id="8" name="Content Placeholder 7" descr="A close-up of a fish&#10;&#10;AI-generated content may be incorrect.">
            <a:extLst>
              <a:ext uri="{FF2B5EF4-FFF2-40B4-BE49-F238E27FC236}">
                <a16:creationId xmlns:a16="http://schemas.microsoft.com/office/drawing/2014/main" id="{F28CA301-CD56-52AB-4A01-63B4CAD4888B}"/>
              </a:ext>
            </a:extLst>
          </p:cNvPr>
          <p:cNvPicPr>
            <a:picLocks noGrp="1" noChangeAspect="1"/>
          </p:cNvPicPr>
          <p:nvPr>
            <p:ph idx="13"/>
          </p:nvPr>
        </p:nvPicPr>
        <p:blipFill>
          <a:blip r:embed="rId3"/>
          <a:stretch>
            <a:fillRect/>
          </a:stretch>
        </p:blipFill>
        <p:spPr>
          <a:xfrm>
            <a:off x="2253220" y="3781019"/>
            <a:ext cx="8104477" cy="2531664"/>
          </a:xfrm>
          <a:prstGeom prst="rect">
            <a:avLst/>
          </a:prstGeom>
          <a:noFill/>
        </p:spPr>
      </p:pic>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531628" y="-291160"/>
            <a:ext cx="10389285" cy="1435315"/>
          </a:xfrm>
          <a:noFill/>
        </p:spPr>
        <p:txBody>
          <a:bodyPr>
            <a:noAutofit/>
          </a:bodyPr>
          <a:lstStyle/>
          <a:p>
            <a:r>
              <a:rPr lang="en-US" dirty="0"/>
              <a:t>🧊Data Augmentation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idx="1"/>
          </p:nvPr>
        </p:nvSpPr>
        <p:spPr>
          <a:xfrm>
            <a:off x="11241502" y="4029740"/>
            <a:ext cx="877610" cy="999672"/>
          </a:xfrm>
          <a:noFill/>
        </p:spPr>
        <p:txBody>
          <a:bodyPr vert="horz" lIns="91440" tIns="45720" rIns="91440" bIns="45720" rtlCol="0" anchor="t">
            <a:normAutofit/>
          </a:bodyPr>
          <a:lstStyle/>
          <a:p>
            <a:endParaRPr lang="en-US" dirty="0"/>
          </a:p>
        </p:txBody>
      </p:sp>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pic>
        <p:nvPicPr>
          <p:cNvPr id="7" name="Content Placeholder 6" descr="A screenshot of a computer program&#10;&#10;AI-generated content may be incorrect.">
            <a:extLst>
              <a:ext uri="{FF2B5EF4-FFF2-40B4-BE49-F238E27FC236}">
                <a16:creationId xmlns:a16="http://schemas.microsoft.com/office/drawing/2014/main" id="{9C842E5C-7447-89A4-CBBA-4360763060AD}"/>
              </a:ext>
            </a:extLst>
          </p:cNvPr>
          <p:cNvPicPr>
            <a:picLocks noGrp="1" noChangeAspect="1"/>
          </p:cNvPicPr>
          <p:nvPr>
            <p:ph idx="13"/>
          </p:nvPr>
        </p:nvPicPr>
        <p:blipFill>
          <a:blip r:embed="rId2"/>
          <a:stretch>
            <a:fillRect/>
          </a:stretch>
        </p:blipFill>
        <p:spPr>
          <a:xfrm>
            <a:off x="2142885" y="1193292"/>
            <a:ext cx="6820362" cy="5079199"/>
          </a:xfrm>
          <a:prstGeom prst="rect">
            <a:avLst/>
          </a:prstGeom>
        </p:spPr>
      </p:pic>
    </p:spTree>
    <p:extLst>
      <p:ext uri="{BB962C8B-B14F-4D97-AF65-F5344CB8AC3E}">
        <p14:creationId xmlns:p14="http://schemas.microsoft.com/office/powerpoint/2010/main" val="4259977132"/>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http://schemas.microsoft.com/office/2006/metadata/properties"/>
    <ds:schemaRef ds:uri="http://purl.org/dc/terms/"/>
    <ds:schemaRef ds:uri="http://schemas.microsoft.com/sharepoint/v3"/>
    <ds:schemaRef ds:uri="http://schemas.microsoft.com/office/infopath/2007/PartnerControls"/>
    <ds:schemaRef ds:uri="http://schemas.openxmlformats.org/package/2006/metadata/core-properties"/>
    <ds:schemaRef ds:uri="16c05727-aa75-4e4a-9b5f-8a80a1165891"/>
    <ds:schemaRef ds:uri="http://purl.org/dc/dcmitype/"/>
  </ds:schemaRefs>
</ds:datastoreItem>
</file>

<file path=customXml/itemProps2.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132</TotalTime>
  <Words>339</Words>
  <Application>Microsoft Office PowerPoint</Application>
  <PresentationFormat>Widescreen</PresentationFormat>
  <Paragraphs>78</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Calibri</vt:lpstr>
      <vt:lpstr>Custom</vt:lpstr>
      <vt:lpstr>Automated Fish Health Monitoring for Aquaculture using Deep Learning</vt:lpstr>
      <vt:lpstr>Agenda</vt:lpstr>
      <vt:lpstr>Introduction</vt:lpstr>
      <vt:lpstr>Problem Statement</vt:lpstr>
      <vt:lpstr>Project Objectives</vt:lpstr>
      <vt:lpstr>📊 Dataset Overview</vt:lpstr>
      <vt:lpstr>📊 Packages</vt:lpstr>
      <vt:lpstr>📷 Sample Dataset Images</vt:lpstr>
      <vt:lpstr>🧊Data Augmentation</vt:lpstr>
      <vt:lpstr>Convolutional Neural Network</vt:lpstr>
      <vt:lpstr>CNN Output</vt:lpstr>
      <vt:lpstr>MobileNetV2 Transfer Learning</vt:lpstr>
      <vt:lpstr>MobileNetV2 Output</vt:lpstr>
      <vt:lpstr>PowerPoint Presentation</vt:lpstr>
      <vt:lpstr>Processing the real time video</vt:lpstr>
      <vt:lpstr>🔍Real time monitoring output</vt:lpstr>
      <vt:lpstr>🔍Real time monitoring 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M</dc:creator>
  <cp:lastModifiedBy>Gokul M</cp:lastModifiedBy>
  <cp:revision>2</cp:revision>
  <dcterms:created xsi:type="dcterms:W3CDTF">2025-12-16T19:16:16Z</dcterms:created>
  <dcterms:modified xsi:type="dcterms:W3CDTF">2025-12-16T21:28:53Z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